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63" r:id="rId5"/>
    <p:sldId id="264" r:id="rId6"/>
    <p:sldId id="259" r:id="rId7"/>
    <p:sldId id="260" r:id="rId8"/>
    <p:sldId id="261" r:id="rId9"/>
    <p:sldId id="262" r:id="rId10"/>
    <p:sldId id="265"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8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96"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E1D16F-C562-4E0C-9470-917605C918B0}" type="datetimeFigureOut">
              <a:rPr lang="zh-CN" altLang="en-US" smtClean="0"/>
              <a:t>2025/1/16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389089-E52D-4C59-94C8-52FEFF9CBAD8}" type="slidenum">
              <a:rPr lang="zh-CN" altLang="en-US" smtClean="0"/>
              <a:t>‹#›</a:t>
            </a:fld>
            <a:endParaRPr lang="zh-CN" altLang="en-US"/>
          </a:p>
        </p:txBody>
      </p:sp>
    </p:spTree>
    <p:extLst>
      <p:ext uri="{BB962C8B-B14F-4D97-AF65-F5344CB8AC3E}">
        <p14:creationId xmlns:p14="http://schemas.microsoft.com/office/powerpoint/2010/main" val="35992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B16934-2D4B-BEAD-F447-15F4063465B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602F554-0E24-4263-1299-7919977F0C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C89AAF5A-278F-A64E-1574-DEF20C9F9577}"/>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5" name="页脚占位符 4">
            <a:extLst>
              <a:ext uri="{FF2B5EF4-FFF2-40B4-BE49-F238E27FC236}">
                <a16:creationId xmlns:a16="http://schemas.microsoft.com/office/drawing/2014/main" id="{8B90FC11-B21D-B451-5858-F07CCA38121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746F2E-DDA9-A9C4-D076-12771C74DAD5}"/>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2315121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D410CA-2CF1-5608-F0AE-246AE4D18DB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E5E2BBE-71FB-C347-C304-15299FFC652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15F46A9-F16C-A283-6C30-2B7968DC3115}"/>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5" name="页脚占位符 4">
            <a:extLst>
              <a:ext uri="{FF2B5EF4-FFF2-40B4-BE49-F238E27FC236}">
                <a16:creationId xmlns:a16="http://schemas.microsoft.com/office/drawing/2014/main" id="{91CB407C-B6F9-110A-EB47-9D435CADC3D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5814645-5EA1-3896-BA4C-E0AF32B11784}"/>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37335591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9ED4329-5985-AB75-DF1C-3172C4C70AD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6509E95-26A1-79EC-73FB-6C1D6E71BAD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B65AD78-F553-FCE0-6ACF-0C756B8D1842}"/>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5" name="页脚占位符 4">
            <a:extLst>
              <a:ext uri="{FF2B5EF4-FFF2-40B4-BE49-F238E27FC236}">
                <a16:creationId xmlns:a16="http://schemas.microsoft.com/office/drawing/2014/main" id="{3452BC98-1630-B60E-69FB-C920ABEC642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FCD2C0F-C376-1509-F5FA-F55476525780}"/>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9374436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7450159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112836"/>
          </a:solidFill>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21987435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FC7A912-754B-ED89-4A8B-BC129472604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6091D67-E20F-469A-C1DC-E05064A763E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A24A7F8E-23E8-7866-C217-7560EF04D917}"/>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5" name="页脚占位符 4">
            <a:extLst>
              <a:ext uri="{FF2B5EF4-FFF2-40B4-BE49-F238E27FC236}">
                <a16:creationId xmlns:a16="http://schemas.microsoft.com/office/drawing/2014/main" id="{5B2DE62E-A637-C497-84D7-88C7B78FC2F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1E08330-48C8-0554-D8CA-7FC73B5F6466}"/>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1975630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BE606B-EC7D-11F1-3D3F-5450B8761CD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B18E85A2-9E9F-AA76-EF1A-AFC96AACD6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A40A8692-04E3-15EB-423A-CDB4AB3C9C89}"/>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5" name="页脚占位符 4">
            <a:extLst>
              <a:ext uri="{FF2B5EF4-FFF2-40B4-BE49-F238E27FC236}">
                <a16:creationId xmlns:a16="http://schemas.microsoft.com/office/drawing/2014/main" id="{5AA0F9E6-469D-F7AE-8432-89C8C679687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EEE002E-916D-0B7C-DB7F-4EDCBE81E1CC}"/>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3477256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5E26E7-623C-0500-E538-348A4968991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6B7B55C8-A609-6531-F6DB-7383B75E2902}"/>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9499DDB-C3A9-D6B2-28FF-0E20DDA7A908}"/>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6D79391A-F08B-FA73-EA8F-5F2A70FEB1B5}"/>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6" name="页脚占位符 5">
            <a:extLst>
              <a:ext uri="{FF2B5EF4-FFF2-40B4-BE49-F238E27FC236}">
                <a16:creationId xmlns:a16="http://schemas.microsoft.com/office/drawing/2014/main" id="{B78D8177-8F13-0003-3B2A-027C28E1CB1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80B0848-9749-AE38-9547-19AF6362BFBF}"/>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545988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DDE7A4-896C-0437-564C-06636D53D769}"/>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53DE3CF-2A0E-3D30-6615-C6F7977BD3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EAEED9E-20D1-1BCA-F5D6-B3209F50A19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EEAA0D75-4F52-7F99-D524-317D97958D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F919CA7D-9214-5EBF-813B-5930D1FCB68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FA81A46D-E9D6-0B97-693C-2ED69F2BB3B5}"/>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8" name="页脚占位符 7">
            <a:extLst>
              <a:ext uri="{FF2B5EF4-FFF2-40B4-BE49-F238E27FC236}">
                <a16:creationId xmlns:a16="http://schemas.microsoft.com/office/drawing/2014/main" id="{9E8C210A-9D04-5530-6044-9303FBC96853}"/>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9D530C2-47BA-21BF-BC43-3A7B61A5F1CC}"/>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1381573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DD262FC-5F5A-3632-9D49-30BC09C83A9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AD7BC5ED-DC89-8599-5227-778B908EE7B0}"/>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4" name="页脚占位符 3">
            <a:extLst>
              <a:ext uri="{FF2B5EF4-FFF2-40B4-BE49-F238E27FC236}">
                <a16:creationId xmlns:a16="http://schemas.microsoft.com/office/drawing/2014/main" id="{F090CAAE-71A7-3934-1FB0-BB8E96790C1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F2980247-EB47-4789-F66A-6BC92D92DA5C}"/>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2831489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D9FEE4A-6893-4836-336D-A7E0DF26E69F}"/>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3" name="页脚占位符 2">
            <a:extLst>
              <a:ext uri="{FF2B5EF4-FFF2-40B4-BE49-F238E27FC236}">
                <a16:creationId xmlns:a16="http://schemas.microsoft.com/office/drawing/2014/main" id="{0A49A23D-649E-FB18-F654-34DB7E1BAD52}"/>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41903C18-BAB1-FA1A-67BD-4E704A37C2B1}"/>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3700413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5C8714-A07F-AB7C-AB73-0BFE15BCF8F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F5E2BE9-27CD-10BF-FE20-5D9FBC48830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1553F45-4C5F-76BF-4506-C2776F43772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A695C6C-71D4-36B1-F0CC-E9B9F05674D0}"/>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6" name="页脚占位符 5">
            <a:extLst>
              <a:ext uri="{FF2B5EF4-FFF2-40B4-BE49-F238E27FC236}">
                <a16:creationId xmlns:a16="http://schemas.microsoft.com/office/drawing/2014/main" id="{A76648F4-ED04-EDCC-B4CB-3DCCADFF106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B8F3559-4DE4-BACC-A3A8-A92CEDD936FA}"/>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1326004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DAED76-EE00-BAC8-8EE3-528F0086B3F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A7AD06DF-1CFF-C69E-7993-F00E1106AA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18E4BFC-FDBB-AA43-00C7-6447AC61FE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DB25E08-153C-76C8-4CC8-0C944C77E6E6}"/>
              </a:ext>
            </a:extLst>
          </p:cNvPr>
          <p:cNvSpPr>
            <a:spLocks noGrp="1"/>
          </p:cNvSpPr>
          <p:nvPr>
            <p:ph type="dt" sz="half" idx="10"/>
          </p:nvPr>
        </p:nvSpPr>
        <p:spPr/>
        <p:txBody>
          <a:bodyPr/>
          <a:lstStyle/>
          <a:p>
            <a:fld id="{1F763716-E954-43F8-BA53-F63AF71D3812}" type="datetimeFigureOut">
              <a:rPr lang="zh-CN" altLang="en-US" smtClean="0"/>
              <a:t>2025/1/16</a:t>
            </a:fld>
            <a:endParaRPr lang="zh-CN" altLang="en-US"/>
          </a:p>
        </p:txBody>
      </p:sp>
      <p:sp>
        <p:nvSpPr>
          <p:cNvPr id="6" name="页脚占位符 5">
            <a:extLst>
              <a:ext uri="{FF2B5EF4-FFF2-40B4-BE49-F238E27FC236}">
                <a16:creationId xmlns:a16="http://schemas.microsoft.com/office/drawing/2014/main" id="{1BB052C7-6939-6A13-9537-DB6CA52AB9D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8A2FB53-4B90-0AD9-73B9-D79A7C77D91A}"/>
              </a:ext>
            </a:extLst>
          </p:cNvPr>
          <p:cNvSpPr>
            <a:spLocks noGrp="1"/>
          </p:cNvSpPr>
          <p:nvPr>
            <p:ph type="sldNum" sz="quarter" idx="12"/>
          </p:nvPr>
        </p:nvSpPr>
        <p:spPr/>
        <p:txBody>
          <a:body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13981636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4A44809-17AD-3249-6053-AAB98ADB9F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A0AF08C3-85BF-460D-AAD9-EE6C38EC688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DB448E7-4F67-00AA-6575-F5FB972CD3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763716-E954-43F8-BA53-F63AF71D3812}" type="datetimeFigureOut">
              <a:rPr lang="zh-CN" altLang="en-US" smtClean="0"/>
              <a:t>2025/1/16</a:t>
            </a:fld>
            <a:endParaRPr lang="zh-CN" altLang="en-US"/>
          </a:p>
        </p:txBody>
      </p:sp>
      <p:sp>
        <p:nvSpPr>
          <p:cNvPr id="5" name="页脚占位符 4">
            <a:extLst>
              <a:ext uri="{FF2B5EF4-FFF2-40B4-BE49-F238E27FC236}">
                <a16:creationId xmlns:a16="http://schemas.microsoft.com/office/drawing/2014/main" id="{0EB9A11F-B332-0407-A06D-FFD02151FF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CF9BA67-9B65-DB96-1700-F6CBDA7768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9471A24-E04B-490A-A296-4ED530557F8F}" type="slidenum">
              <a:rPr lang="zh-CN" altLang="en-US" smtClean="0"/>
              <a:t>‹#›</a:t>
            </a:fld>
            <a:endParaRPr lang="zh-CN" altLang="en-US"/>
          </a:p>
        </p:txBody>
      </p:sp>
    </p:spTree>
    <p:extLst>
      <p:ext uri="{BB962C8B-B14F-4D97-AF65-F5344CB8AC3E}">
        <p14:creationId xmlns:p14="http://schemas.microsoft.com/office/powerpoint/2010/main" val="39546510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12836"/>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DBB24F-15E3-700F-3B0A-38BDA4B09D95}"/>
              </a:ext>
            </a:extLst>
          </p:cNvPr>
          <p:cNvSpPr>
            <a:spLocks noGrp="1"/>
          </p:cNvSpPr>
          <p:nvPr>
            <p:ph type="ctrTitle"/>
          </p:nvPr>
        </p:nvSpPr>
        <p:spPr>
          <a:xfrm>
            <a:off x="1573619" y="1809935"/>
            <a:ext cx="9144000" cy="2387600"/>
          </a:xfrm>
        </p:spPr>
        <p:txBody>
          <a:bodyPr>
            <a:normAutofit/>
          </a:bodyPr>
          <a:lstStyle/>
          <a:p>
            <a:r>
              <a:rPr lang="en-US" altLang="zh-CN" sz="7200" b="1" dirty="0">
                <a:solidFill>
                  <a:schemeClr val="bg1"/>
                </a:solidFill>
              </a:rPr>
              <a:t>AI Teaching Assistant Chatbot using RAGs</a:t>
            </a:r>
            <a:endParaRPr lang="zh-CN" altLang="en-US" sz="7200" b="1" dirty="0">
              <a:solidFill>
                <a:schemeClr val="bg1"/>
              </a:solidFill>
            </a:endParaRPr>
          </a:p>
        </p:txBody>
      </p:sp>
      <p:sp>
        <p:nvSpPr>
          <p:cNvPr id="3" name="副标题 2">
            <a:extLst>
              <a:ext uri="{FF2B5EF4-FFF2-40B4-BE49-F238E27FC236}">
                <a16:creationId xmlns:a16="http://schemas.microsoft.com/office/drawing/2014/main" id="{64C5EE03-CCF8-BF2F-FA21-8967927DEEF3}"/>
              </a:ext>
            </a:extLst>
          </p:cNvPr>
          <p:cNvSpPr>
            <a:spLocks noGrp="1"/>
          </p:cNvSpPr>
          <p:nvPr>
            <p:ph type="subTitle" idx="1"/>
          </p:nvPr>
        </p:nvSpPr>
        <p:spPr>
          <a:xfrm>
            <a:off x="1524000" y="4282522"/>
            <a:ext cx="9144000" cy="1655762"/>
          </a:xfrm>
        </p:spPr>
        <p:txBody>
          <a:bodyPr>
            <a:normAutofit/>
          </a:bodyPr>
          <a:lstStyle/>
          <a:p>
            <a:r>
              <a:rPr lang="en-US" altLang="zh-CN" sz="2000" dirty="0">
                <a:solidFill>
                  <a:schemeClr val="bg1"/>
                </a:solidFill>
                <a:latin typeface="Cambria Math" panose="02040503050406030204" pitchFamily="18" charset="0"/>
                <a:ea typeface="Cambria Math" panose="02040503050406030204" pitchFamily="18" charset="0"/>
              </a:rPr>
              <a:t>Reporters: </a:t>
            </a:r>
            <a:r>
              <a:rPr lang="en-US" altLang="zh-CN" sz="2000" dirty="0" err="1">
                <a:solidFill>
                  <a:schemeClr val="bg1"/>
                </a:solidFill>
                <a:latin typeface="Cambria Math" panose="02040503050406030204" pitchFamily="18" charset="0"/>
                <a:ea typeface="Cambria Math" panose="02040503050406030204" pitchFamily="18" charset="0"/>
              </a:rPr>
              <a:t>Liangqi</a:t>
            </a:r>
            <a:r>
              <a:rPr lang="en-US" altLang="zh-CN" sz="2000" dirty="0">
                <a:solidFill>
                  <a:schemeClr val="bg1"/>
                </a:solidFill>
                <a:latin typeface="Cambria Math" panose="02040503050406030204" pitchFamily="18" charset="0"/>
                <a:ea typeface="Cambria Math" panose="02040503050406030204" pitchFamily="18" charset="0"/>
              </a:rPr>
              <a:t> Chen, Tony-</a:t>
            </a:r>
            <a:r>
              <a:rPr lang="en-US" altLang="zh-CN" sz="2000" dirty="0" err="1">
                <a:solidFill>
                  <a:schemeClr val="bg1"/>
                </a:solidFill>
                <a:latin typeface="Cambria Math" panose="02040503050406030204" pitchFamily="18" charset="0"/>
                <a:ea typeface="Cambria Math" panose="02040503050406030204" pitchFamily="18" charset="0"/>
              </a:rPr>
              <a:t>Yonghao</a:t>
            </a:r>
            <a:r>
              <a:rPr lang="en-US" altLang="zh-CN" sz="2000" dirty="0">
                <a:solidFill>
                  <a:schemeClr val="bg1"/>
                </a:solidFill>
                <a:latin typeface="Cambria Math" panose="02040503050406030204" pitchFamily="18" charset="0"/>
                <a:ea typeface="Cambria Math" panose="02040503050406030204" pitchFamily="18" charset="0"/>
              </a:rPr>
              <a:t> Shi, Will-</a:t>
            </a:r>
            <a:r>
              <a:rPr lang="en-US" altLang="zh-CN" sz="2000" dirty="0" err="1">
                <a:solidFill>
                  <a:schemeClr val="bg1"/>
                </a:solidFill>
                <a:latin typeface="Cambria Math" panose="02040503050406030204" pitchFamily="18" charset="0"/>
                <a:ea typeface="Cambria Math" panose="02040503050406030204" pitchFamily="18" charset="0"/>
              </a:rPr>
              <a:t>Yuchuan</a:t>
            </a:r>
            <a:r>
              <a:rPr lang="en-US" altLang="zh-CN" sz="2000" dirty="0">
                <a:solidFill>
                  <a:schemeClr val="bg1"/>
                </a:solidFill>
                <a:latin typeface="Cambria Math" panose="02040503050406030204" pitchFamily="18" charset="0"/>
                <a:ea typeface="Cambria Math" panose="02040503050406030204" pitchFamily="18" charset="0"/>
              </a:rPr>
              <a:t> Li, Felix-Yiping Fan</a:t>
            </a:r>
            <a:endParaRPr lang="zh-CN" altLang="en-US" sz="2000" dirty="0">
              <a:solidFill>
                <a:schemeClr val="bg1"/>
              </a:solidFill>
              <a:latin typeface="Cambria Math" panose="02040503050406030204" pitchFamily="18" charset="0"/>
            </a:endParaRPr>
          </a:p>
        </p:txBody>
      </p:sp>
    </p:spTree>
    <p:extLst>
      <p:ext uri="{BB962C8B-B14F-4D97-AF65-F5344CB8AC3E}">
        <p14:creationId xmlns:p14="http://schemas.microsoft.com/office/powerpoint/2010/main" val="9909406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12836"/>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162947-E616-8611-07EC-7D8A148CD164}"/>
              </a:ext>
            </a:extLst>
          </p:cNvPr>
          <p:cNvSpPr>
            <a:spLocks noGrp="1"/>
          </p:cNvSpPr>
          <p:nvPr>
            <p:ph type="title"/>
          </p:nvPr>
        </p:nvSpPr>
        <p:spPr>
          <a:xfrm>
            <a:off x="1022496" y="2419792"/>
            <a:ext cx="11346711" cy="1876647"/>
          </a:xfrm>
        </p:spPr>
        <p:txBody>
          <a:bodyPr>
            <a:normAutofit/>
          </a:bodyPr>
          <a:lstStyle/>
          <a:p>
            <a:r>
              <a:rPr lang="en-US" altLang="zh-CN" sz="6000" b="1" dirty="0">
                <a:solidFill>
                  <a:schemeClr val="bg1"/>
                </a:solidFill>
                <a:latin typeface="+mn-lt"/>
                <a:ea typeface="+mn-ea"/>
                <a:cs typeface="+mn-cs"/>
              </a:rPr>
              <a:t>THANK YOU FOR LISTENING!</a:t>
            </a:r>
            <a:endParaRPr lang="zh-CN" altLang="en-US" sz="6000" b="1" dirty="0">
              <a:solidFill>
                <a:schemeClr val="bg1"/>
              </a:solidFill>
              <a:latin typeface="+mn-lt"/>
              <a:ea typeface="+mn-ea"/>
              <a:cs typeface="+mn-cs"/>
            </a:endParaRPr>
          </a:p>
        </p:txBody>
      </p:sp>
    </p:spTree>
    <p:extLst>
      <p:ext uri="{BB962C8B-B14F-4D97-AF65-F5344CB8AC3E}">
        <p14:creationId xmlns:p14="http://schemas.microsoft.com/office/powerpoint/2010/main" val="107273126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12836"/>
        </a:solidFill>
        <a:effectLst/>
      </p:bgPr>
    </p:bg>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5BBC9172-D088-A56A-C9DF-822734889F60}"/>
              </a:ext>
            </a:extLst>
          </p:cNvPr>
          <p:cNvSpPr>
            <a:spLocks noGrp="1"/>
          </p:cNvSpPr>
          <p:nvPr>
            <p:ph type="title"/>
          </p:nvPr>
        </p:nvSpPr>
        <p:spPr>
          <a:xfrm>
            <a:off x="2065227" y="1326965"/>
            <a:ext cx="10515600" cy="804862"/>
          </a:xfrm>
        </p:spPr>
        <p:txBody>
          <a:bodyPr>
            <a:noAutofit/>
          </a:bodyPr>
          <a:lstStyle/>
          <a:p>
            <a:r>
              <a:rPr lang="en-US" altLang="zh-CN" sz="6600" b="1" dirty="0">
                <a:solidFill>
                  <a:schemeClr val="bg1"/>
                </a:solidFill>
                <a:latin typeface="+mn-ea"/>
                <a:ea typeface="+mn-ea"/>
              </a:rPr>
              <a:t>INDEX</a:t>
            </a:r>
            <a:endParaRPr lang="zh-CN" altLang="en-US" sz="6600" b="1" dirty="0">
              <a:solidFill>
                <a:schemeClr val="bg1"/>
              </a:solidFill>
              <a:latin typeface="+mn-ea"/>
              <a:ea typeface="+mn-ea"/>
            </a:endParaRPr>
          </a:p>
        </p:txBody>
      </p:sp>
      <p:sp>
        <p:nvSpPr>
          <p:cNvPr id="5" name="文本占位符 4">
            <a:extLst>
              <a:ext uri="{FF2B5EF4-FFF2-40B4-BE49-F238E27FC236}">
                <a16:creationId xmlns:a16="http://schemas.microsoft.com/office/drawing/2014/main" id="{E4A9C331-FF70-E8CC-9901-73576F5D4083}"/>
              </a:ext>
            </a:extLst>
          </p:cNvPr>
          <p:cNvSpPr>
            <a:spLocks noGrp="1"/>
          </p:cNvSpPr>
          <p:nvPr>
            <p:ph type="body" idx="1"/>
          </p:nvPr>
        </p:nvSpPr>
        <p:spPr>
          <a:xfrm>
            <a:off x="2065227" y="2655114"/>
            <a:ext cx="10515600" cy="3575049"/>
          </a:xfrm>
        </p:spPr>
        <p:txBody>
          <a:bodyPr>
            <a:normAutofit/>
          </a:bodyPr>
          <a:lstStyle/>
          <a:p>
            <a:r>
              <a:rPr lang="en-US" altLang="zh-CN" sz="3200" dirty="0">
                <a:solidFill>
                  <a:schemeClr val="bg1"/>
                </a:solidFill>
              </a:rPr>
              <a:t>I</a:t>
            </a:r>
            <a:r>
              <a:rPr lang="zh-CN" altLang="en-US" sz="3200" dirty="0">
                <a:solidFill>
                  <a:schemeClr val="bg1"/>
                </a:solidFill>
              </a:rPr>
              <a:t>、</a:t>
            </a:r>
            <a:r>
              <a:rPr lang="en-US" altLang="zh-CN" sz="3200" dirty="0">
                <a:solidFill>
                  <a:schemeClr val="bg1"/>
                </a:solidFill>
              </a:rPr>
              <a:t> Brief introduction</a:t>
            </a:r>
          </a:p>
          <a:p>
            <a:r>
              <a:rPr lang="en-US" altLang="zh-CN" sz="3200" dirty="0">
                <a:solidFill>
                  <a:schemeClr val="bg1"/>
                </a:solidFill>
              </a:rPr>
              <a:t>II</a:t>
            </a:r>
            <a:r>
              <a:rPr lang="zh-CN" altLang="en-US" sz="3200" dirty="0">
                <a:solidFill>
                  <a:schemeClr val="bg1"/>
                </a:solidFill>
              </a:rPr>
              <a:t>、</a:t>
            </a:r>
            <a:r>
              <a:rPr lang="en-US" altLang="zh-CN" sz="3200" dirty="0">
                <a:solidFill>
                  <a:schemeClr val="bg1"/>
                </a:solidFill>
              </a:rPr>
              <a:t> Methodology</a:t>
            </a:r>
          </a:p>
          <a:p>
            <a:r>
              <a:rPr lang="en-US" altLang="zh-CN" sz="3200" dirty="0">
                <a:solidFill>
                  <a:schemeClr val="bg1"/>
                </a:solidFill>
              </a:rPr>
              <a:t>III</a:t>
            </a:r>
            <a:r>
              <a:rPr lang="zh-CN" altLang="en-US" sz="3200" dirty="0">
                <a:solidFill>
                  <a:schemeClr val="bg1"/>
                </a:solidFill>
              </a:rPr>
              <a:t>、</a:t>
            </a:r>
            <a:r>
              <a:rPr lang="en-US" altLang="zh-CN" sz="3200" dirty="0">
                <a:solidFill>
                  <a:schemeClr val="bg1"/>
                </a:solidFill>
              </a:rPr>
              <a:t>Experimental Result</a:t>
            </a:r>
          </a:p>
          <a:p>
            <a:r>
              <a:rPr lang="en-US" altLang="zh-CN" sz="3200" dirty="0">
                <a:solidFill>
                  <a:schemeClr val="bg1"/>
                </a:solidFill>
              </a:rPr>
              <a:t>IV</a:t>
            </a:r>
            <a:r>
              <a:rPr lang="zh-CN" altLang="en-US" sz="3200" dirty="0">
                <a:solidFill>
                  <a:schemeClr val="bg1"/>
                </a:solidFill>
              </a:rPr>
              <a:t>、</a:t>
            </a:r>
            <a:r>
              <a:rPr lang="en-US" altLang="zh-CN" sz="3200" dirty="0">
                <a:solidFill>
                  <a:schemeClr val="bg1"/>
                </a:solidFill>
              </a:rPr>
              <a:t>Conclusion</a:t>
            </a:r>
            <a:endParaRPr lang="zh-CN" altLang="en-US" sz="3200" dirty="0">
              <a:solidFill>
                <a:schemeClr val="bg1"/>
              </a:solidFill>
            </a:endParaRPr>
          </a:p>
        </p:txBody>
      </p:sp>
    </p:spTree>
    <p:extLst>
      <p:ext uri="{BB962C8B-B14F-4D97-AF65-F5344CB8AC3E}">
        <p14:creationId xmlns:p14="http://schemas.microsoft.com/office/powerpoint/2010/main" val="21634079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12836"/>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876D0B2-383A-1ADC-4A95-8082C193D914}"/>
              </a:ext>
            </a:extLst>
          </p:cNvPr>
          <p:cNvSpPr>
            <a:spLocks noGrp="1"/>
          </p:cNvSpPr>
          <p:nvPr>
            <p:ph type="title"/>
          </p:nvPr>
        </p:nvSpPr>
        <p:spPr>
          <a:xfrm>
            <a:off x="831850" y="1057608"/>
            <a:ext cx="10515600" cy="814387"/>
          </a:xfrm>
        </p:spPr>
        <p:txBody>
          <a:bodyPr>
            <a:normAutofit/>
          </a:bodyPr>
          <a:lstStyle/>
          <a:p>
            <a:r>
              <a:rPr lang="en-US" altLang="zh-CN" sz="4000" b="1" dirty="0">
                <a:solidFill>
                  <a:schemeClr val="bg1"/>
                </a:solidFill>
                <a:latin typeface="+mn-lt"/>
                <a:ea typeface="+mn-ea"/>
                <a:cs typeface="+mn-cs"/>
              </a:rPr>
              <a:t>Brief introduction</a:t>
            </a:r>
            <a:endParaRPr lang="zh-CN" altLang="en-US" sz="4000" b="1" dirty="0">
              <a:solidFill>
                <a:schemeClr val="bg1"/>
              </a:solidFill>
              <a:latin typeface="+mn-lt"/>
              <a:ea typeface="+mn-ea"/>
              <a:cs typeface="+mn-cs"/>
            </a:endParaRPr>
          </a:p>
        </p:txBody>
      </p:sp>
      <p:sp>
        <p:nvSpPr>
          <p:cNvPr id="3" name="文本占位符 2">
            <a:extLst>
              <a:ext uri="{FF2B5EF4-FFF2-40B4-BE49-F238E27FC236}">
                <a16:creationId xmlns:a16="http://schemas.microsoft.com/office/drawing/2014/main" id="{D1E9AF14-58B6-F52B-3DCA-BB7424B37112}"/>
              </a:ext>
            </a:extLst>
          </p:cNvPr>
          <p:cNvSpPr>
            <a:spLocks noGrp="1"/>
          </p:cNvSpPr>
          <p:nvPr>
            <p:ph type="body" idx="1"/>
          </p:nvPr>
        </p:nvSpPr>
        <p:spPr>
          <a:xfrm>
            <a:off x="831850" y="2524125"/>
            <a:ext cx="10515600" cy="3565525"/>
          </a:xfrm>
        </p:spPr>
        <p:txBody>
          <a:bodyPr/>
          <a:lstStyle/>
          <a:p>
            <a:r>
              <a:rPr lang="en-US" altLang="zh-CN" dirty="0">
                <a:solidFill>
                  <a:schemeClr val="bg1"/>
                </a:solidFill>
                <a:latin typeface="+mn-ea"/>
              </a:rPr>
              <a:t>This project is to </a:t>
            </a:r>
            <a:r>
              <a:rPr lang="en-US" altLang="zh-CN" b="0" i="0" dirty="0">
                <a:solidFill>
                  <a:schemeClr val="bg1"/>
                </a:solidFill>
                <a:effectLst/>
                <a:latin typeface="+mn-ea"/>
              </a:rPr>
              <a:t>develop an AI Teaching Assistant using large language models. By leveraging Retrieval-Augmented Generation (RAG), the chatbot can dynamically fetch relevant information from course materials, lecture PDFs, and video transcripts, ensuring accurate and context-aware responses. The AI-powered TA will answer questions, provide explanations, and help facilitate discussions, simulating the role of a human teaching assistant.</a:t>
            </a:r>
            <a:endParaRPr lang="zh-CN" altLang="en-US" dirty="0">
              <a:solidFill>
                <a:schemeClr val="bg1"/>
              </a:solidFill>
              <a:latin typeface="+mn-ea"/>
            </a:endParaRPr>
          </a:p>
        </p:txBody>
      </p:sp>
    </p:spTree>
    <p:extLst>
      <p:ext uri="{BB962C8B-B14F-4D97-AF65-F5344CB8AC3E}">
        <p14:creationId xmlns:p14="http://schemas.microsoft.com/office/powerpoint/2010/main" val="3383977428"/>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4"/>
          <a:stretch>
            <a:fillRect/>
          </a:stretch>
        </p:blipFill>
        <p:spPr>
          <a:xfrm>
            <a:off x="0" y="0"/>
            <a:ext cx="4572000" cy="6858000"/>
          </a:xfrm>
          <a:prstGeom prst="rect">
            <a:avLst/>
          </a:prstGeom>
        </p:spPr>
      </p:pic>
      <p:sp>
        <p:nvSpPr>
          <p:cNvPr id="3" name="Text 0"/>
          <p:cNvSpPr/>
          <p:nvPr/>
        </p:nvSpPr>
        <p:spPr>
          <a:xfrm>
            <a:off x="5270104" y="1601391"/>
            <a:ext cx="6223794" cy="1760042"/>
          </a:xfrm>
          <a:prstGeom prst="rect">
            <a:avLst/>
          </a:prstGeom>
          <a:noFill/>
        </p:spPr>
        <p:txBody>
          <a:bodyPr wrap="square" lIns="0" tIns="0" rIns="0" bIns="0" rtlCol="0" anchor="t"/>
          <a:lstStyle/>
          <a:p>
            <a:pPr>
              <a:lnSpc>
                <a:spcPts val="4583"/>
              </a:lnSpc>
            </a:pPr>
            <a:r>
              <a:rPr lang="en-US" sz="4000" b="1" dirty="0">
                <a:solidFill>
                  <a:schemeClr val="bg1"/>
                </a:solidFill>
              </a:rPr>
              <a:t>Extracting Insights from Text and Multimedia</a:t>
            </a:r>
          </a:p>
        </p:txBody>
      </p:sp>
      <p:sp>
        <p:nvSpPr>
          <p:cNvPr id="4" name="Text 1"/>
          <p:cNvSpPr/>
          <p:nvPr/>
        </p:nvSpPr>
        <p:spPr>
          <a:xfrm>
            <a:off x="5270104" y="3660577"/>
            <a:ext cx="6223794" cy="1595933"/>
          </a:xfrm>
          <a:prstGeom prst="rect">
            <a:avLst/>
          </a:prstGeom>
          <a:noFill/>
        </p:spPr>
        <p:txBody>
          <a:bodyPr wrap="square" lIns="0" tIns="0" rIns="0" bIns="0" rtlCol="0" anchor="t"/>
          <a:lstStyle/>
          <a:p>
            <a:pPr>
              <a:lnSpc>
                <a:spcPts val="2500"/>
              </a:lnSpc>
            </a:pPr>
            <a:r>
              <a:rPr lang="en-US" dirty="0">
                <a:solidFill>
                  <a:schemeClr val="bg1"/>
                </a:solidFill>
                <a:latin typeface="-apple-system"/>
              </a:rPr>
              <a:t>We have developed self-RAG and graph RAG algorithms to extract information from a diverse range of text and multimedia content.
We have developed a Streamlit-based API that supports reading and analyzing video streams, PDF files, various text documents, and HTML content directly through an integrated interface.</a:t>
            </a:r>
          </a:p>
        </p:txBody>
      </p:sp>
      <p:pic>
        <p:nvPicPr>
          <p:cNvPr id="7" name="图片 6"/>
          <p:cNvPicPr>
            <a:picLocks noChangeAspect="1"/>
          </p:cNvPicPr>
          <p:nvPr>
            <p:custDataLst>
              <p:tags r:id="rId1"/>
            </p:custDataLst>
          </p:nvPr>
        </p:nvPicPr>
        <p:blipFill>
          <a:blip r:embed="rId5"/>
          <a:stretch>
            <a:fillRect/>
          </a:stretch>
        </p:blipFill>
        <p:spPr>
          <a:xfrm>
            <a:off x="10018713" y="6303963"/>
            <a:ext cx="2173288" cy="55403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98103" y="1849041"/>
            <a:ext cx="8708430" cy="586681"/>
          </a:xfrm>
          <a:prstGeom prst="rect">
            <a:avLst/>
          </a:prstGeom>
          <a:noFill/>
        </p:spPr>
        <p:txBody>
          <a:bodyPr wrap="none" lIns="0" tIns="0" rIns="0" bIns="0" rtlCol="0" anchor="t"/>
          <a:lstStyle/>
          <a:p>
            <a:pPr>
              <a:lnSpc>
                <a:spcPts val="4583"/>
              </a:lnSpc>
            </a:pPr>
            <a:r>
              <a:rPr lang="en-US" sz="4000" b="1" dirty="0">
                <a:solidFill>
                  <a:schemeClr val="bg1"/>
                </a:solidFill>
              </a:rPr>
              <a:t>A Comprehensive RAG Dataset</a:t>
            </a:r>
          </a:p>
        </p:txBody>
      </p:sp>
      <p:sp>
        <p:nvSpPr>
          <p:cNvPr id="3" name="Text 1"/>
          <p:cNvSpPr/>
          <p:nvPr/>
        </p:nvSpPr>
        <p:spPr>
          <a:xfrm>
            <a:off x="709373" y="2914353"/>
            <a:ext cx="5154613" cy="1595933"/>
          </a:xfrm>
          <a:prstGeom prst="rect">
            <a:avLst/>
          </a:prstGeom>
          <a:noFill/>
        </p:spPr>
        <p:txBody>
          <a:bodyPr wrap="square" lIns="0" tIns="0" rIns="0" bIns="0" rtlCol="0" anchor="t"/>
          <a:lstStyle/>
          <a:p>
            <a:pPr>
              <a:lnSpc>
                <a:spcPts val="2500"/>
              </a:lnSpc>
            </a:pPr>
            <a:r>
              <a:rPr lang="en-US" dirty="0">
                <a:solidFill>
                  <a:schemeClr val="bg1"/>
                </a:solidFill>
                <a:latin typeface="-apple-system"/>
              </a:rPr>
              <a:t>Our dataset features a wide range of content, including RAG course videos, lecture PDFs, and relevant HTML documents. This collection provides a multimodal knowledge base that combines textual and visual information, ensuring comprehensive coverage of diverse topics.</a:t>
            </a:r>
          </a:p>
        </p:txBody>
      </p:sp>
      <p:sp>
        <p:nvSpPr>
          <p:cNvPr id="4" name="Text 2"/>
          <p:cNvSpPr/>
          <p:nvPr/>
        </p:nvSpPr>
        <p:spPr>
          <a:xfrm>
            <a:off x="6345634" y="2914353"/>
            <a:ext cx="5154613" cy="1915120"/>
          </a:xfrm>
          <a:prstGeom prst="rect">
            <a:avLst/>
          </a:prstGeom>
          <a:noFill/>
        </p:spPr>
        <p:txBody>
          <a:bodyPr wrap="square" lIns="0" tIns="0" rIns="0" bIns="0" rtlCol="0" anchor="t"/>
          <a:lstStyle/>
          <a:p>
            <a:pPr>
              <a:lnSpc>
                <a:spcPts val="2500"/>
              </a:lnSpc>
            </a:pPr>
            <a:r>
              <a:rPr lang="en-US" dirty="0">
                <a:solidFill>
                  <a:schemeClr val="bg1"/>
                </a:solidFill>
                <a:latin typeface="-apple-system"/>
              </a:rPr>
              <a:t>This diverse collection enables comprehensive evaluation of our RAG algorithms across various document types, including video transcripts, structured PDFs, and web content. By leveraging different modalities, our system is capable of robust information retrieval and accurate response generation across knowledge-intensive tasks.</a:t>
            </a:r>
          </a:p>
        </p:txBody>
      </p:sp>
      <p:pic>
        <p:nvPicPr>
          <p:cNvPr id="7" name="图片 6"/>
          <p:cNvPicPr>
            <a:picLocks noChangeAspect="1"/>
          </p:cNvPicPr>
          <p:nvPr>
            <p:custDataLst>
              <p:tags r:id="rId1"/>
            </p:custDataLst>
          </p:nvPr>
        </p:nvPicPr>
        <p:blipFill>
          <a:blip r:embed="rId4"/>
          <a:stretch>
            <a:fillRect/>
          </a:stretch>
        </p:blipFill>
        <p:spPr>
          <a:xfrm>
            <a:off x="10018713" y="6303963"/>
            <a:ext cx="2173288" cy="554038"/>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5B36E0E-B859-440F-DE24-20BFC9C25B24}"/>
              </a:ext>
            </a:extLst>
          </p:cNvPr>
          <p:cNvPicPr>
            <a:picLocks noChangeAspect="1"/>
          </p:cNvPicPr>
          <p:nvPr/>
        </p:nvPicPr>
        <p:blipFill>
          <a:blip r:embed="rId2"/>
          <a:stretch>
            <a:fillRect/>
          </a:stretch>
        </p:blipFill>
        <p:spPr>
          <a:xfrm>
            <a:off x="0" y="0"/>
            <a:ext cx="12192000" cy="6858000"/>
          </a:xfrm>
          <a:prstGeom prst="rect">
            <a:avLst/>
          </a:prstGeom>
          <a:solidFill>
            <a:srgbClr val="112836"/>
          </a:solidFill>
        </p:spPr>
      </p:pic>
      <p:sp>
        <p:nvSpPr>
          <p:cNvPr id="2" name="文本框 1">
            <a:extLst>
              <a:ext uri="{FF2B5EF4-FFF2-40B4-BE49-F238E27FC236}">
                <a16:creationId xmlns:a16="http://schemas.microsoft.com/office/drawing/2014/main" id="{0CE30721-7C3A-9C59-4E9D-FFC0593CA1FD}"/>
              </a:ext>
            </a:extLst>
          </p:cNvPr>
          <p:cNvSpPr txBox="1"/>
          <p:nvPr/>
        </p:nvSpPr>
        <p:spPr>
          <a:xfrm>
            <a:off x="532825" y="428489"/>
            <a:ext cx="4856344" cy="1323439"/>
          </a:xfrm>
          <a:prstGeom prst="rect">
            <a:avLst/>
          </a:prstGeom>
          <a:noFill/>
        </p:spPr>
        <p:txBody>
          <a:bodyPr wrap="square" rtlCol="0">
            <a:spAutoFit/>
          </a:bodyPr>
          <a:lstStyle/>
          <a:p>
            <a:r>
              <a:rPr lang="en-US" altLang="zh-CN" sz="4000" b="1" dirty="0">
                <a:solidFill>
                  <a:schemeClr val="bg1"/>
                </a:solidFill>
              </a:rPr>
              <a:t>Results based on</a:t>
            </a:r>
            <a:r>
              <a:rPr lang="zh-CN" altLang="en-US" sz="4000" b="1" dirty="0">
                <a:solidFill>
                  <a:schemeClr val="bg1"/>
                </a:solidFill>
              </a:rPr>
              <a:t> </a:t>
            </a:r>
            <a:r>
              <a:rPr lang="en-US" altLang="zh-CN" sz="4000" b="1" dirty="0">
                <a:solidFill>
                  <a:schemeClr val="bg1"/>
                </a:solidFill>
              </a:rPr>
              <a:t>multi-format input</a:t>
            </a:r>
            <a:endParaRPr lang="zh-CN" altLang="en-US" sz="4000" b="1" dirty="0">
              <a:solidFill>
                <a:schemeClr val="bg1"/>
              </a:solidFill>
            </a:endParaRPr>
          </a:p>
        </p:txBody>
      </p:sp>
      <p:pic>
        <p:nvPicPr>
          <p:cNvPr id="4" name="图片 3">
            <a:extLst>
              <a:ext uri="{FF2B5EF4-FFF2-40B4-BE49-F238E27FC236}">
                <a16:creationId xmlns:a16="http://schemas.microsoft.com/office/drawing/2014/main" id="{B332F801-2104-F3FB-0101-9A428FB01BE4}"/>
              </a:ext>
            </a:extLst>
          </p:cNvPr>
          <p:cNvPicPr>
            <a:picLocks noChangeAspect="1"/>
          </p:cNvPicPr>
          <p:nvPr/>
        </p:nvPicPr>
        <p:blipFill>
          <a:blip r:embed="rId3">
            <a:extLst>
              <a:ext uri="{28A0092B-C50C-407E-A947-70E740481C1C}">
                <a14:useLocalDpi xmlns:a14="http://schemas.microsoft.com/office/drawing/2010/main" val="0"/>
              </a:ext>
            </a:extLst>
          </a:blip>
          <a:srcRect t="23813"/>
          <a:stretch/>
        </p:blipFill>
        <p:spPr>
          <a:xfrm>
            <a:off x="5314937" y="-42958"/>
            <a:ext cx="4758681" cy="4191511"/>
          </a:xfrm>
          <a:prstGeom prst="rect">
            <a:avLst/>
          </a:prstGeom>
        </p:spPr>
      </p:pic>
      <p:pic>
        <p:nvPicPr>
          <p:cNvPr id="9" name="图片 8">
            <a:extLst>
              <a:ext uri="{FF2B5EF4-FFF2-40B4-BE49-F238E27FC236}">
                <a16:creationId xmlns:a16="http://schemas.microsoft.com/office/drawing/2014/main" id="{BBF04751-81C7-4797-359F-3F5D0F518EC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751928"/>
            <a:ext cx="5270541" cy="3044915"/>
          </a:xfrm>
          <a:prstGeom prst="rect">
            <a:avLst/>
          </a:prstGeom>
        </p:spPr>
      </p:pic>
      <p:pic>
        <p:nvPicPr>
          <p:cNvPr id="7" name="图片 6">
            <a:extLst>
              <a:ext uri="{FF2B5EF4-FFF2-40B4-BE49-F238E27FC236}">
                <a16:creationId xmlns:a16="http://schemas.microsoft.com/office/drawing/2014/main" id="{DBA887CF-EFF9-8118-5BE6-D4A81D3F78EC}"/>
              </a:ext>
            </a:extLst>
          </p:cNvPr>
          <p:cNvPicPr>
            <a:picLocks noChangeAspect="1"/>
          </p:cNvPicPr>
          <p:nvPr/>
        </p:nvPicPr>
        <p:blipFill>
          <a:blip r:embed="rId5">
            <a:extLst>
              <a:ext uri="{28A0092B-C50C-407E-A947-70E740481C1C}">
                <a14:useLocalDpi xmlns:a14="http://schemas.microsoft.com/office/drawing/2010/main" val="0"/>
              </a:ext>
            </a:extLst>
          </a:blip>
          <a:srcRect t="19031"/>
          <a:stretch/>
        </p:blipFill>
        <p:spPr>
          <a:xfrm>
            <a:off x="7817016" y="1914718"/>
            <a:ext cx="4374984" cy="4900324"/>
          </a:xfrm>
          <a:prstGeom prst="rect">
            <a:avLst/>
          </a:prstGeom>
        </p:spPr>
      </p:pic>
      <p:sp>
        <p:nvSpPr>
          <p:cNvPr id="10" name="文本框 9">
            <a:extLst>
              <a:ext uri="{FF2B5EF4-FFF2-40B4-BE49-F238E27FC236}">
                <a16:creationId xmlns:a16="http://schemas.microsoft.com/office/drawing/2014/main" id="{5902901D-CA89-36F0-EFDC-1C24214C31CC}"/>
              </a:ext>
            </a:extLst>
          </p:cNvPr>
          <p:cNvSpPr txBox="1"/>
          <p:nvPr/>
        </p:nvSpPr>
        <p:spPr>
          <a:xfrm>
            <a:off x="607056" y="1985855"/>
            <a:ext cx="4856343" cy="4247317"/>
          </a:xfrm>
          <a:prstGeom prst="rect">
            <a:avLst/>
          </a:prstGeom>
          <a:noFill/>
        </p:spPr>
        <p:txBody>
          <a:bodyPr wrap="square" rtlCol="0">
            <a:spAutoFit/>
          </a:bodyPr>
          <a:lstStyle/>
          <a:p>
            <a:r>
              <a:rPr lang="en-US" altLang="zh-CN" dirty="0">
                <a:solidFill>
                  <a:schemeClr val="bg1"/>
                </a:solidFill>
                <a:latin typeface="-apple-system"/>
              </a:rPr>
              <a:t>Multi-format input includes TXT, PDF, DOCX, MD,MP4,AVI,MKV,MPEG4 and URL. The platform also support combination of files.</a:t>
            </a:r>
          </a:p>
          <a:p>
            <a:endParaRPr lang="en-US" altLang="zh-CN" dirty="0">
              <a:solidFill>
                <a:schemeClr val="bg1"/>
              </a:solidFill>
              <a:latin typeface="-apple-system"/>
            </a:endParaRPr>
          </a:p>
          <a:p>
            <a:r>
              <a:rPr lang="en-US" altLang="zh-CN" b="0" i="0" dirty="0">
                <a:solidFill>
                  <a:schemeClr val="bg1"/>
                </a:solidFill>
                <a:effectLst/>
                <a:latin typeface="-apple-system"/>
              </a:rPr>
              <a:t>Our project has developed an immediate classroom Q&amp;A system. Students are able to upload learning resources or links that require clarification directly onto the integrated platform and pose their questions, after that They will receive answers. </a:t>
            </a:r>
          </a:p>
          <a:p>
            <a:endParaRPr lang="en-US" altLang="zh-CN" dirty="0">
              <a:solidFill>
                <a:schemeClr val="bg1"/>
              </a:solidFill>
              <a:latin typeface="-apple-system"/>
            </a:endParaRPr>
          </a:p>
          <a:p>
            <a:r>
              <a:rPr lang="en-US" altLang="zh-CN" dirty="0">
                <a:solidFill>
                  <a:schemeClr val="bg1"/>
                </a:solidFill>
                <a:latin typeface="-apple-system"/>
              </a:rPr>
              <a:t>Besides, </a:t>
            </a:r>
            <a:r>
              <a:rPr lang="en-US" altLang="zh-CN" b="0" i="0" dirty="0">
                <a:solidFill>
                  <a:schemeClr val="bg1"/>
                </a:solidFill>
                <a:effectLst/>
                <a:latin typeface="-apple-system"/>
              </a:rPr>
              <a:t>Should the uploaded resources lack the knowledge necessary to address the questions, the platform will provide an honest feedback indicating the situation.</a:t>
            </a:r>
            <a:endParaRPr lang="zh-CN" altLang="en-US" dirty="0">
              <a:solidFill>
                <a:schemeClr val="bg1"/>
              </a:solidFill>
            </a:endParaRPr>
          </a:p>
        </p:txBody>
      </p:sp>
    </p:spTree>
    <p:extLst>
      <p:ext uri="{BB962C8B-B14F-4D97-AF65-F5344CB8AC3E}">
        <p14:creationId xmlns:p14="http://schemas.microsoft.com/office/powerpoint/2010/main" val="405941820"/>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B2D6C5-FE16-AB08-4351-1B53C99EDCA9}"/>
            </a:ext>
          </a:extLst>
        </p:cNvPr>
        <p:cNvGrpSpPr/>
        <p:nvPr/>
      </p:nvGrpSpPr>
      <p:grpSpPr>
        <a:xfrm>
          <a:off x="0" y="0"/>
          <a:ext cx="0" cy="0"/>
          <a:chOff x="0" y="0"/>
          <a:chExt cx="0" cy="0"/>
        </a:xfrm>
      </p:grpSpPr>
      <p:pic>
        <p:nvPicPr>
          <p:cNvPr id="5" name="图片 4">
            <a:extLst>
              <a:ext uri="{FF2B5EF4-FFF2-40B4-BE49-F238E27FC236}">
                <a16:creationId xmlns:a16="http://schemas.microsoft.com/office/drawing/2014/main" id="{5EF849F8-E0FA-5439-A4D9-E26F5DA038B2}"/>
              </a:ext>
            </a:extLst>
          </p:cNvPr>
          <p:cNvPicPr>
            <a:picLocks noChangeAspect="1"/>
          </p:cNvPicPr>
          <p:nvPr/>
        </p:nvPicPr>
        <p:blipFill>
          <a:blip r:embed="rId2"/>
          <a:stretch>
            <a:fillRect/>
          </a:stretch>
        </p:blipFill>
        <p:spPr>
          <a:xfrm>
            <a:off x="0" y="0"/>
            <a:ext cx="12192000" cy="6858000"/>
          </a:xfrm>
          <a:prstGeom prst="rect">
            <a:avLst/>
          </a:prstGeom>
        </p:spPr>
      </p:pic>
      <p:sp>
        <p:nvSpPr>
          <p:cNvPr id="2" name="文本框 1">
            <a:extLst>
              <a:ext uri="{FF2B5EF4-FFF2-40B4-BE49-F238E27FC236}">
                <a16:creationId xmlns:a16="http://schemas.microsoft.com/office/drawing/2014/main" id="{82C96C6D-B588-C41D-674A-20C24B9B909C}"/>
              </a:ext>
            </a:extLst>
          </p:cNvPr>
          <p:cNvSpPr txBox="1"/>
          <p:nvPr/>
        </p:nvSpPr>
        <p:spPr>
          <a:xfrm>
            <a:off x="613691" y="1611596"/>
            <a:ext cx="8217326" cy="707886"/>
          </a:xfrm>
          <a:prstGeom prst="rect">
            <a:avLst/>
          </a:prstGeom>
          <a:noFill/>
        </p:spPr>
        <p:txBody>
          <a:bodyPr wrap="square" rtlCol="0">
            <a:spAutoFit/>
          </a:bodyPr>
          <a:lstStyle/>
          <a:p>
            <a:r>
              <a:rPr lang="en-US" altLang="zh-CN" sz="4000" b="1" dirty="0">
                <a:solidFill>
                  <a:schemeClr val="bg1"/>
                </a:solidFill>
              </a:rPr>
              <a:t>The meaning of the Q&amp;A system</a:t>
            </a:r>
            <a:endParaRPr lang="zh-CN" altLang="en-US" sz="4000" b="1" dirty="0">
              <a:solidFill>
                <a:schemeClr val="bg1"/>
              </a:solidFill>
            </a:endParaRPr>
          </a:p>
        </p:txBody>
      </p:sp>
      <p:sp>
        <p:nvSpPr>
          <p:cNvPr id="10" name="文本框 9">
            <a:extLst>
              <a:ext uri="{FF2B5EF4-FFF2-40B4-BE49-F238E27FC236}">
                <a16:creationId xmlns:a16="http://schemas.microsoft.com/office/drawing/2014/main" id="{2DFB0F1D-A385-012F-5AFA-0389418939CD}"/>
              </a:ext>
            </a:extLst>
          </p:cNvPr>
          <p:cNvSpPr txBox="1"/>
          <p:nvPr/>
        </p:nvSpPr>
        <p:spPr>
          <a:xfrm>
            <a:off x="656650" y="3042509"/>
            <a:ext cx="4856343" cy="1477328"/>
          </a:xfrm>
          <a:prstGeom prst="rect">
            <a:avLst/>
          </a:prstGeom>
          <a:noFill/>
        </p:spPr>
        <p:txBody>
          <a:bodyPr wrap="square" rtlCol="0">
            <a:spAutoFit/>
          </a:bodyPr>
          <a:lstStyle/>
          <a:p>
            <a:r>
              <a:rPr lang="en-US" altLang="zh-CN" b="0" i="0" dirty="0">
                <a:solidFill>
                  <a:schemeClr val="bg1"/>
                </a:solidFill>
                <a:effectLst/>
                <a:latin typeface="-apple-system"/>
              </a:rPr>
              <a:t>From the students' perspective, this system can more effectively assist them in comprehending the classroom teaching content and provide targeted answers to their questions regarding the course materials.</a:t>
            </a:r>
          </a:p>
        </p:txBody>
      </p:sp>
      <p:sp>
        <p:nvSpPr>
          <p:cNvPr id="6" name="文本框 5">
            <a:extLst>
              <a:ext uri="{FF2B5EF4-FFF2-40B4-BE49-F238E27FC236}">
                <a16:creationId xmlns:a16="http://schemas.microsoft.com/office/drawing/2014/main" id="{514BB087-ACBA-6C7A-7E99-B9D9EA56ACA8}"/>
              </a:ext>
            </a:extLst>
          </p:cNvPr>
          <p:cNvSpPr txBox="1"/>
          <p:nvPr/>
        </p:nvSpPr>
        <p:spPr>
          <a:xfrm>
            <a:off x="5751821" y="3042509"/>
            <a:ext cx="6158392" cy="1754326"/>
          </a:xfrm>
          <a:prstGeom prst="rect">
            <a:avLst/>
          </a:prstGeom>
          <a:noFill/>
        </p:spPr>
        <p:txBody>
          <a:bodyPr wrap="square">
            <a:spAutoFit/>
          </a:bodyPr>
          <a:lstStyle/>
          <a:p>
            <a:r>
              <a:rPr lang="en-US" altLang="zh-CN" b="0" i="0" dirty="0">
                <a:solidFill>
                  <a:schemeClr val="bg1"/>
                </a:solidFill>
                <a:effectLst/>
                <a:latin typeface="-apple-system"/>
              </a:rPr>
              <a:t>In terms of the combination of RAG and LLM, the RAG with limited reliable resources can greatly enhance the credibility of the LLM's responses. Moreover, the flexible input methods and the combination of files can address the issue of restricted input resources, which may otherwise prevent obtaining relevant answers.</a:t>
            </a:r>
            <a:endParaRPr lang="zh-CN" altLang="en-US" dirty="0">
              <a:solidFill>
                <a:schemeClr val="bg1"/>
              </a:solidFill>
            </a:endParaRPr>
          </a:p>
        </p:txBody>
      </p:sp>
    </p:spTree>
    <p:extLst>
      <p:ext uri="{BB962C8B-B14F-4D97-AF65-F5344CB8AC3E}">
        <p14:creationId xmlns:p14="http://schemas.microsoft.com/office/powerpoint/2010/main" val="180117516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920875-47E9-F10D-F2FC-C3C5F8289F9C}"/>
              </a:ext>
            </a:extLst>
          </p:cNvPr>
          <p:cNvSpPr>
            <a:spLocks noGrp="1"/>
          </p:cNvSpPr>
          <p:nvPr>
            <p:ph type="ctrTitle"/>
          </p:nvPr>
        </p:nvSpPr>
        <p:spPr>
          <a:xfrm>
            <a:off x="0" y="0"/>
            <a:ext cx="12192000" cy="6858000"/>
          </a:xfrm>
          <a:solidFill>
            <a:srgbClr val="112836"/>
          </a:solidFill>
        </p:spPr>
        <p:txBody>
          <a:bodyPr/>
          <a:lstStyle/>
          <a:p>
            <a:endParaRPr lang="zh-CN" altLang="en-US" dirty="0"/>
          </a:p>
        </p:txBody>
      </p:sp>
      <p:pic>
        <p:nvPicPr>
          <p:cNvPr id="6" name="图片 5">
            <a:extLst>
              <a:ext uri="{FF2B5EF4-FFF2-40B4-BE49-F238E27FC236}">
                <a16:creationId xmlns:a16="http://schemas.microsoft.com/office/drawing/2014/main" id="{703188F1-96DC-63A6-AD41-4E75C1EBF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236726"/>
            <a:ext cx="5344633" cy="9594342"/>
          </a:xfrm>
          <a:prstGeom prst="rect">
            <a:avLst/>
          </a:prstGeom>
        </p:spPr>
      </p:pic>
      <p:sp>
        <p:nvSpPr>
          <p:cNvPr id="7" name="文本框 6">
            <a:extLst>
              <a:ext uri="{FF2B5EF4-FFF2-40B4-BE49-F238E27FC236}">
                <a16:creationId xmlns:a16="http://schemas.microsoft.com/office/drawing/2014/main" id="{7BF7ED2A-8276-75DD-C462-C58606C488C8}"/>
              </a:ext>
            </a:extLst>
          </p:cNvPr>
          <p:cNvSpPr txBox="1"/>
          <p:nvPr/>
        </p:nvSpPr>
        <p:spPr>
          <a:xfrm>
            <a:off x="5759957" y="567118"/>
            <a:ext cx="5426964" cy="1323439"/>
          </a:xfrm>
          <a:prstGeom prst="rect">
            <a:avLst/>
          </a:prstGeom>
          <a:noFill/>
        </p:spPr>
        <p:txBody>
          <a:bodyPr wrap="square" rtlCol="0">
            <a:spAutoFit/>
          </a:bodyPr>
          <a:lstStyle/>
          <a:p>
            <a:r>
              <a:rPr lang="en-US" altLang="zh-CN" sz="4000" b="1" dirty="0">
                <a:solidFill>
                  <a:schemeClr val="bg1"/>
                </a:solidFill>
              </a:rPr>
              <a:t>What we have learned from the problem</a:t>
            </a:r>
            <a:endParaRPr lang="zh-CN" altLang="en-US" sz="4000" b="1" dirty="0">
              <a:solidFill>
                <a:schemeClr val="bg1"/>
              </a:solidFill>
            </a:endParaRPr>
          </a:p>
        </p:txBody>
      </p:sp>
      <p:sp>
        <p:nvSpPr>
          <p:cNvPr id="8" name="文本框 7">
            <a:extLst>
              <a:ext uri="{FF2B5EF4-FFF2-40B4-BE49-F238E27FC236}">
                <a16:creationId xmlns:a16="http://schemas.microsoft.com/office/drawing/2014/main" id="{B7A58DDE-919B-9EA1-39F9-7C8AF4B90BDF}"/>
              </a:ext>
            </a:extLst>
          </p:cNvPr>
          <p:cNvSpPr txBox="1"/>
          <p:nvPr/>
        </p:nvSpPr>
        <p:spPr>
          <a:xfrm>
            <a:off x="5759957" y="1890557"/>
            <a:ext cx="5495543" cy="4585871"/>
          </a:xfrm>
          <a:prstGeom prst="rect">
            <a:avLst/>
          </a:prstGeom>
          <a:noFill/>
        </p:spPr>
        <p:txBody>
          <a:bodyPr wrap="square" rtlCol="0">
            <a:spAutoFit/>
          </a:bodyPr>
          <a:lstStyle/>
          <a:p>
            <a:endParaRPr lang="en-US" altLang="zh-CN" sz="1100" b="1" dirty="0">
              <a:solidFill>
                <a:schemeClr val="bg1">
                  <a:lumMod val="75000"/>
                </a:schemeClr>
              </a:solidFill>
              <a:latin typeface="Arial" panose="020B0604020202020204" pitchFamily="34" charset="0"/>
            </a:endParaRPr>
          </a:p>
          <a:p>
            <a:pPr marL="171450" indent="-171450">
              <a:buFont typeface="Wingdings" panose="05000000000000000000" pitchFamily="2" charset="2"/>
              <a:buChar char="l"/>
            </a:pPr>
            <a:r>
              <a:rPr lang="en-US" altLang="zh-CN" dirty="0">
                <a:solidFill>
                  <a:schemeClr val="bg1"/>
                </a:solidFill>
                <a:latin typeface="-apple-system"/>
              </a:rPr>
              <a:t>Learned framework of self rag and graph rag to achieve RAG-based answer retrieval and improve the accuracy of chatbots to specific domain questions</a:t>
            </a:r>
          </a:p>
          <a:p>
            <a:pPr marL="171450" indent="-171450">
              <a:buFont typeface="Wingdings" panose="05000000000000000000" pitchFamily="2" charset="2"/>
              <a:buChar char="l"/>
            </a:pPr>
            <a:endParaRPr lang="en-US" altLang="zh-CN" dirty="0">
              <a:solidFill>
                <a:schemeClr val="bg1"/>
              </a:solidFill>
              <a:latin typeface="-apple-system"/>
            </a:endParaRPr>
          </a:p>
          <a:p>
            <a:pPr marL="171450" indent="-171450">
              <a:buFont typeface="Wingdings" panose="05000000000000000000" pitchFamily="2" charset="2"/>
              <a:buChar char="l"/>
            </a:pPr>
            <a:r>
              <a:rPr lang="en-US" altLang="zh-CN" dirty="0">
                <a:solidFill>
                  <a:schemeClr val="bg1"/>
                </a:solidFill>
                <a:latin typeface="-apple-system"/>
              </a:rPr>
              <a:t>Learned how to convert PDF files , documents, HTML and video transcripts into machine-understandable data, index, and store them for subsequent retrieval. Learn how to leverage video content by transcribing video to text using tools like Whisper.</a:t>
            </a:r>
          </a:p>
          <a:p>
            <a:pPr marL="171450" indent="-171450">
              <a:buFont typeface="Wingdings" panose="05000000000000000000" pitchFamily="2" charset="2"/>
              <a:buChar char="l"/>
            </a:pPr>
            <a:endParaRPr lang="en-US" altLang="zh-CN" dirty="0">
              <a:solidFill>
                <a:schemeClr val="bg1"/>
              </a:solidFill>
              <a:latin typeface="-apple-system"/>
            </a:endParaRPr>
          </a:p>
          <a:p>
            <a:pPr marL="171450" indent="-171450">
              <a:buFont typeface="Wingdings" panose="05000000000000000000" pitchFamily="2" charset="2"/>
              <a:buChar char="l"/>
            </a:pPr>
            <a:r>
              <a:rPr lang="en-US" altLang="zh-CN" dirty="0">
                <a:solidFill>
                  <a:schemeClr val="bg1"/>
                </a:solidFill>
                <a:latin typeface="-apple-system"/>
              </a:rPr>
              <a:t>learned how to use Streamlit to build a fast, interactive front-end page</a:t>
            </a:r>
          </a:p>
          <a:p>
            <a:pPr marL="171450" indent="-171450">
              <a:buFont typeface="Wingdings" panose="05000000000000000000" pitchFamily="2" charset="2"/>
              <a:buChar char="l"/>
            </a:pPr>
            <a:endParaRPr lang="en-US" altLang="zh-CN" dirty="0">
              <a:solidFill>
                <a:schemeClr val="bg1"/>
              </a:solidFill>
              <a:latin typeface="-apple-system"/>
            </a:endParaRPr>
          </a:p>
          <a:p>
            <a:pPr marL="171450" indent="-171450">
              <a:buFont typeface="Wingdings" panose="05000000000000000000" pitchFamily="2" charset="2"/>
              <a:buChar char="l"/>
            </a:pPr>
            <a:r>
              <a:rPr lang="en-US" altLang="zh-CN" dirty="0">
                <a:solidFill>
                  <a:schemeClr val="bg1"/>
                </a:solidFill>
                <a:latin typeface="-apple-system"/>
              </a:rPr>
              <a:t>Most importantly, through this program, we have developed teamwork skills</a:t>
            </a:r>
          </a:p>
          <a:p>
            <a:endParaRPr lang="zh-CN" altLang="en-US" sz="1100" b="1" dirty="0">
              <a:solidFill>
                <a:schemeClr val="bg1">
                  <a:lumMod val="75000"/>
                </a:schemeClr>
              </a:solidFill>
            </a:endParaRPr>
          </a:p>
        </p:txBody>
      </p:sp>
    </p:spTree>
    <p:extLst>
      <p:ext uri="{BB962C8B-B14F-4D97-AF65-F5344CB8AC3E}">
        <p14:creationId xmlns:p14="http://schemas.microsoft.com/office/powerpoint/2010/main" val="351774928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12836"/>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CE5A91-330A-F492-CAAA-C47DD0AAD0F1}"/>
              </a:ext>
            </a:extLst>
          </p:cNvPr>
          <p:cNvSpPr>
            <a:spLocks noGrp="1"/>
          </p:cNvSpPr>
          <p:nvPr>
            <p:ph type="title"/>
          </p:nvPr>
        </p:nvSpPr>
        <p:spPr>
          <a:xfrm>
            <a:off x="0" y="1"/>
            <a:ext cx="12192000" cy="6858000"/>
          </a:xfrm>
          <a:solidFill>
            <a:srgbClr val="112836"/>
          </a:solidFill>
        </p:spPr>
        <p:txBody>
          <a:bodyPr/>
          <a:lstStyle/>
          <a:p>
            <a:endParaRPr lang="zh-CN" altLang="en-US" dirty="0"/>
          </a:p>
        </p:txBody>
      </p:sp>
      <p:pic>
        <p:nvPicPr>
          <p:cNvPr id="5" name="图片 4">
            <a:extLst>
              <a:ext uri="{FF2B5EF4-FFF2-40B4-BE49-F238E27FC236}">
                <a16:creationId xmlns:a16="http://schemas.microsoft.com/office/drawing/2014/main" id="{506B1406-BE6A-DBF5-A435-E0422A119E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5216652" cy="6858000"/>
          </a:xfrm>
          <a:prstGeom prst="rect">
            <a:avLst/>
          </a:prstGeom>
        </p:spPr>
      </p:pic>
      <p:sp>
        <p:nvSpPr>
          <p:cNvPr id="6" name="文本框 5">
            <a:extLst>
              <a:ext uri="{FF2B5EF4-FFF2-40B4-BE49-F238E27FC236}">
                <a16:creationId xmlns:a16="http://schemas.microsoft.com/office/drawing/2014/main" id="{BDF86EF9-6B8F-D311-5EAD-EA1BB8E2D1F2}"/>
              </a:ext>
            </a:extLst>
          </p:cNvPr>
          <p:cNvSpPr txBox="1"/>
          <p:nvPr/>
        </p:nvSpPr>
        <p:spPr>
          <a:xfrm>
            <a:off x="5948172" y="644652"/>
            <a:ext cx="184731" cy="369332"/>
          </a:xfrm>
          <a:prstGeom prst="rect">
            <a:avLst/>
          </a:prstGeom>
          <a:noFill/>
        </p:spPr>
        <p:txBody>
          <a:bodyPr wrap="none" rtlCol="0">
            <a:spAutoFit/>
          </a:bodyPr>
          <a:lstStyle/>
          <a:p>
            <a:endParaRPr lang="zh-CN" altLang="en-US" dirty="0"/>
          </a:p>
        </p:txBody>
      </p:sp>
      <p:sp>
        <p:nvSpPr>
          <p:cNvPr id="7" name="文本框 6">
            <a:extLst>
              <a:ext uri="{FF2B5EF4-FFF2-40B4-BE49-F238E27FC236}">
                <a16:creationId xmlns:a16="http://schemas.microsoft.com/office/drawing/2014/main" id="{48015120-F7B2-7011-9424-AE64C8BA3E3F}"/>
              </a:ext>
            </a:extLst>
          </p:cNvPr>
          <p:cNvSpPr txBox="1"/>
          <p:nvPr/>
        </p:nvSpPr>
        <p:spPr>
          <a:xfrm>
            <a:off x="6356603" y="1836208"/>
            <a:ext cx="4551861" cy="4524315"/>
          </a:xfrm>
          <a:prstGeom prst="rect">
            <a:avLst/>
          </a:prstGeom>
          <a:noFill/>
        </p:spPr>
        <p:txBody>
          <a:bodyPr wrap="square" rtlCol="0">
            <a:spAutoFit/>
          </a:bodyPr>
          <a:lstStyle/>
          <a:p>
            <a:pPr marL="171450" indent="-171450">
              <a:buFont typeface="Wingdings" panose="05000000000000000000" pitchFamily="2" charset="2"/>
              <a:buChar char="l"/>
            </a:pPr>
            <a:r>
              <a:rPr lang="en-US" altLang="zh-CN" dirty="0">
                <a:solidFill>
                  <a:schemeClr val="bg1"/>
                </a:solidFill>
                <a:latin typeface="-apple-system"/>
              </a:rPr>
              <a:t>Add a user testing session where students and teachers are invited to give feedback on early prototypes.</a:t>
            </a:r>
          </a:p>
          <a:p>
            <a:pPr marL="171450" indent="-171450">
              <a:buFont typeface="Wingdings" panose="05000000000000000000" pitchFamily="2" charset="2"/>
              <a:buChar char="l"/>
            </a:pPr>
            <a:endParaRPr lang="en-US" altLang="zh-CN" dirty="0">
              <a:solidFill>
                <a:schemeClr val="bg1"/>
              </a:solidFill>
              <a:latin typeface="-apple-system"/>
            </a:endParaRPr>
          </a:p>
          <a:p>
            <a:pPr marL="171450" indent="-171450">
              <a:buFont typeface="Wingdings" panose="05000000000000000000" pitchFamily="2" charset="2"/>
              <a:buChar char="l"/>
            </a:pPr>
            <a:r>
              <a:rPr lang="en-US" altLang="zh-CN" dirty="0">
                <a:solidFill>
                  <a:schemeClr val="bg1"/>
                </a:solidFill>
                <a:latin typeface="-apple-system"/>
              </a:rPr>
              <a:t>In the data pre-processing stage, data cleaning and denoising steps are added to improve the quality of the input data. Design weights and priorities for different types of data (forum posts, handout PDFs, video transcriptions) to provide more relevant responses.</a:t>
            </a:r>
          </a:p>
          <a:p>
            <a:pPr marL="171450" indent="-171450">
              <a:buFont typeface="Wingdings" panose="05000000000000000000" pitchFamily="2" charset="2"/>
              <a:buChar char="l"/>
            </a:pPr>
            <a:endParaRPr lang="en-US" altLang="zh-CN" dirty="0">
              <a:solidFill>
                <a:schemeClr val="bg1"/>
              </a:solidFill>
              <a:latin typeface="-apple-system"/>
            </a:endParaRPr>
          </a:p>
          <a:p>
            <a:pPr marL="171450" indent="-171450">
              <a:buFont typeface="Wingdings" panose="05000000000000000000" pitchFamily="2" charset="2"/>
              <a:buChar char="l"/>
            </a:pPr>
            <a:r>
              <a:rPr lang="en-US" altLang="zh-CN" dirty="0">
                <a:solidFill>
                  <a:schemeClr val="bg1"/>
                </a:solidFill>
                <a:latin typeface="-apple-system"/>
              </a:rPr>
              <a:t>Learn to use tools like DeepBrain, D-ID, and more to convert text to video to increase the immersion and engagement of bot interactions.</a:t>
            </a:r>
            <a:endParaRPr lang="zh-CN" altLang="en-US" dirty="0">
              <a:solidFill>
                <a:schemeClr val="bg1"/>
              </a:solidFill>
              <a:latin typeface="-apple-system"/>
            </a:endParaRPr>
          </a:p>
        </p:txBody>
      </p:sp>
      <p:sp>
        <p:nvSpPr>
          <p:cNvPr id="8" name="文本框 7">
            <a:extLst>
              <a:ext uri="{FF2B5EF4-FFF2-40B4-BE49-F238E27FC236}">
                <a16:creationId xmlns:a16="http://schemas.microsoft.com/office/drawing/2014/main" id="{70995CA7-3FD0-6AD6-C5CA-6CF4D39C7AA8}"/>
              </a:ext>
            </a:extLst>
          </p:cNvPr>
          <p:cNvSpPr txBox="1"/>
          <p:nvPr/>
        </p:nvSpPr>
        <p:spPr>
          <a:xfrm>
            <a:off x="5677238" y="829318"/>
            <a:ext cx="5910592" cy="707886"/>
          </a:xfrm>
          <a:prstGeom prst="rect">
            <a:avLst/>
          </a:prstGeom>
          <a:noFill/>
        </p:spPr>
        <p:txBody>
          <a:bodyPr wrap="none" rtlCol="0">
            <a:spAutoFit/>
          </a:bodyPr>
          <a:lstStyle/>
          <a:p>
            <a:r>
              <a:rPr lang="en-US" altLang="zh-CN" sz="4000" b="1" dirty="0">
                <a:solidFill>
                  <a:schemeClr val="bg1"/>
                </a:solidFill>
              </a:rPr>
              <a:t>Improvements can make</a:t>
            </a:r>
            <a:endParaRPr lang="zh-CN" altLang="en-US" sz="4000" b="1" dirty="0">
              <a:solidFill>
                <a:schemeClr val="bg1"/>
              </a:solidFill>
            </a:endParaRPr>
          </a:p>
        </p:txBody>
      </p:sp>
    </p:spTree>
    <p:extLst>
      <p:ext uri="{BB962C8B-B14F-4D97-AF65-F5344CB8AC3E}">
        <p14:creationId xmlns:p14="http://schemas.microsoft.com/office/powerpoint/2010/main" val="2431361557"/>
      </p:ext>
    </p:extLst>
  </p:cSld>
  <p:clrMapOvr>
    <a:masterClrMapping/>
  </p:clrMapOvr>
  <p:transition spd="med">
    <p:pull/>
  </p:transition>
</p:sld>
</file>

<file path=ppt/tags/tag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649</Words>
  <Application>Microsoft Office PowerPoint</Application>
  <PresentationFormat>宽屏</PresentationFormat>
  <Paragraphs>41</Paragraphs>
  <Slides>10</Slides>
  <Notes>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10</vt:i4>
      </vt:variant>
    </vt:vector>
  </HeadingPairs>
  <TitlesOfParts>
    <vt:vector size="17" baseType="lpstr">
      <vt:lpstr>-apple-system</vt:lpstr>
      <vt:lpstr>等线</vt:lpstr>
      <vt:lpstr>等线 Light</vt:lpstr>
      <vt:lpstr>Arial</vt:lpstr>
      <vt:lpstr>Cambria Math</vt:lpstr>
      <vt:lpstr>Wingdings</vt:lpstr>
      <vt:lpstr>Office 主题​​</vt:lpstr>
      <vt:lpstr>AI Teaching Assistant Chatbot using RAGs</vt:lpstr>
      <vt:lpstr>INDEX</vt:lpstr>
      <vt:lpstr>Brief introduction</vt:lpstr>
      <vt:lpstr>PowerPoint 演示文稿</vt:lpstr>
      <vt:lpstr>PowerPoint 演示文稿</vt:lpstr>
      <vt:lpstr>PowerPoint 演示文稿</vt:lpstr>
      <vt:lpstr>PowerPoint 演示文稿</vt:lpstr>
      <vt:lpstr>PowerPoint 演示文稿</vt:lpstr>
      <vt:lpstr>PowerPoint 演示文稿</vt:lpstr>
      <vt:lpstr>THANK YOU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yiping fan</dc:creator>
  <cp:lastModifiedBy>永豪 时</cp:lastModifiedBy>
  <cp:revision>3</cp:revision>
  <dcterms:created xsi:type="dcterms:W3CDTF">2025-01-16T09:23:15Z</dcterms:created>
  <dcterms:modified xsi:type="dcterms:W3CDTF">2025-01-16T10:47:07Z</dcterms:modified>
</cp:coreProperties>
</file>

<file path=docProps/thumbnail.jpeg>
</file>